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5" name="Google Shape;2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fld id="{00000000-1234-1234-1234-123412341234}" type="slidenum">
              <a:rPr b="0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92" name="Google Shape;49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Google Shape;49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2" name="Google Shape;72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73" name="Google Shape;73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4" name="Google Shape;74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1676400" y="22860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1" i="0" lang="en-US" sz="6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/>
          <p:nvPr>
            <p:ph type="ctrTitle"/>
          </p:nvPr>
        </p:nvSpPr>
        <p:spPr>
          <a:xfrm>
            <a:off x="685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242" name="Google Shape;242;p23"/>
          <p:cNvSpPr txBox="1"/>
          <p:nvPr>
            <p:ph idx="1" type="subTitle"/>
          </p:nvPr>
        </p:nvSpPr>
        <p:spPr>
          <a:xfrm>
            <a:off x="2438400" y="2743200"/>
            <a:ext cx="5181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and Fast Phong Shading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48" name="Google Shape;248;p24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50" name="Google Shape;250;p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</a:t>
            </a:r>
            <a:endParaRPr/>
          </a:p>
        </p:txBody>
      </p:sp>
      <p:sp>
        <p:nvSpPr>
          <p:cNvPr id="251" name="Google Shape;251;p2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 also refer to as no shading.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done by giving same color to every polygon in the object.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 entire object is painted with the same color.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simplest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but </a:t>
            </a:r>
            <a:r>
              <a:rPr b="0" i="0" lang="en-US" sz="2400" u="non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realistic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4191000"/>
            <a:ext cx="3581400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/>
          <p:nvPr>
            <p:ph type="ctrTitle"/>
          </p:nvPr>
        </p:nvSpPr>
        <p:spPr>
          <a:xfrm>
            <a:off x="685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259" name="Google Shape;259;p25"/>
          <p:cNvSpPr txBox="1"/>
          <p:nvPr>
            <p:ph idx="1" type="subTitle"/>
          </p:nvPr>
        </p:nvSpPr>
        <p:spPr>
          <a:xfrm>
            <a:off x="2438400" y="2743200"/>
            <a:ext cx="5181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and Fast Phong Shading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65" name="Google Shape;265;p26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67" name="Google Shape;267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268" name="Google Shape;268;p2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 known as </a:t>
            </a: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shading or fast shading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an extension to Constant intensity shading.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entire object is divided into number of polygons surfaces called </a:t>
            </a: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the orientation of each facet and does one color computation for each polygon or facet.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simple, fast (?) and produce better results than no shading.</a:t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4648200"/>
            <a:ext cx="32766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75" name="Google Shape;275;p27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76" name="Google Shape;276;p27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77" name="Google Shape;277;p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30225" y="5661025"/>
            <a:ext cx="8605837" cy="58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 add lots and lots of polygons – however, this is SLOW!</a:t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524000"/>
            <a:ext cx="4210050" cy="40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524000"/>
            <a:ext cx="4252912" cy="40719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7"/>
          <p:cNvSpPr txBox="1"/>
          <p:nvPr/>
        </p:nvSpPr>
        <p:spPr>
          <a:xfrm>
            <a:off x="3352800" y="5105400"/>
            <a:ext cx="1198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/>
          </a:p>
        </p:txBody>
      </p:sp>
      <p:sp>
        <p:nvSpPr>
          <p:cNvPr id="282" name="Google Shape;282;p27"/>
          <p:cNvSpPr txBox="1"/>
          <p:nvPr/>
        </p:nvSpPr>
        <p:spPr>
          <a:xfrm>
            <a:off x="6781800" y="5105400"/>
            <a:ext cx="2224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88" name="Google Shape;288;p28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90" name="Google Shape;290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291" name="Google Shape;291;p2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Still it is not realistic as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point sources, the direction to light varies across the facet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specular reflectance, direction to eye varies across the facet</a:t>
            </a:r>
            <a:endParaRPr/>
          </a:p>
          <a:p>
            <a:pPr indent="-2286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to determine the orientation of each facet we have to find the  normal for each facet. This approximation effect the result.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n06f39"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4419600"/>
            <a:ext cx="1752600" cy="17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4">
            <a:alphaModFix/>
          </a:blip>
          <a:srcRect b="0" l="15937" r="20625" t="18489"/>
          <a:stretch/>
        </p:blipFill>
        <p:spPr>
          <a:xfrm>
            <a:off x="5035550" y="4267200"/>
            <a:ext cx="2008187" cy="20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99" name="Google Shape;299;p29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00" name="Google Shape;300;p29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determine the orientation of each facet we introduce </a:t>
            </a: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vertex normal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 each vertex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Usually different from facet normal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shading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 of as a better approximation of the </a:t>
            </a:r>
            <a:r>
              <a:rPr b="0" i="1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surface that the polygons approximate</a:t>
            </a:r>
            <a:endParaRPr/>
          </a:p>
        </p:txBody>
      </p:sp>
      <p:grpSp>
        <p:nvGrpSpPr>
          <p:cNvPr id="303" name="Google Shape;303;p29"/>
          <p:cNvGrpSpPr/>
          <p:nvPr/>
        </p:nvGrpSpPr>
        <p:grpSpPr>
          <a:xfrm>
            <a:off x="2819400" y="4114800"/>
            <a:ext cx="3048000" cy="1295400"/>
            <a:chOff x="4536" y="3448"/>
            <a:chExt cx="1458" cy="584"/>
          </a:xfrm>
        </p:grpSpPr>
        <p:sp>
          <p:nvSpPr>
            <p:cNvPr id="304" name="Google Shape;304;p29"/>
            <p:cNvSpPr/>
            <p:nvPr/>
          </p:nvSpPr>
          <p:spPr>
            <a:xfrm>
              <a:off x="4536" y="3448"/>
              <a:ext cx="1458" cy="584"/>
            </a:xfrm>
            <a:custGeom>
              <a:rect b="b" l="l" r="r" t="t"/>
              <a:pathLst>
                <a:path extrusionOk="0" h="584" w="1296">
                  <a:moveTo>
                    <a:pt x="0" y="584"/>
                  </a:moveTo>
                  <a:cubicBezTo>
                    <a:pt x="442" y="0"/>
                    <a:pt x="1065" y="229"/>
                    <a:pt x="1296" y="584"/>
                  </a:cubicBezTo>
                </a:path>
              </a:pathLst>
            </a:custGeom>
            <a:noFill/>
            <a:ln cap="rnd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4536" y="3744"/>
              <a:ext cx="1458" cy="288"/>
            </a:xfrm>
            <a:custGeom>
              <a:rect b="b" l="l" r="r" t="t"/>
              <a:pathLst>
                <a:path extrusionOk="0" h="288" w="1296">
                  <a:moveTo>
                    <a:pt x="0" y="288"/>
                  </a:moveTo>
                  <a:lnTo>
                    <a:pt x="384" y="0"/>
                  </a:lnTo>
                  <a:lnTo>
                    <a:pt x="912" y="0"/>
                  </a:lnTo>
                  <a:lnTo>
                    <a:pt x="1296" y="288"/>
                  </a:lnTo>
                  <a:lnTo>
                    <a:pt x="1248" y="288"/>
                  </a:lnTo>
                </a:path>
              </a:pathLst>
            </a:custGeom>
            <a:noFill/>
            <a:ln cap="flat" cmpd="sng" w="3810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6" name="Google Shape;306;p29"/>
            <p:cNvCxnSpPr/>
            <p:nvPr/>
          </p:nvCxnSpPr>
          <p:spPr>
            <a:xfrm flipH="1" rot="10800000">
              <a:off x="5580" y="3536"/>
              <a:ext cx="162" cy="192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307" name="Google Shape;307;p29"/>
            <p:cNvSpPr/>
            <p:nvPr/>
          </p:nvSpPr>
          <p:spPr>
            <a:xfrm>
              <a:off x="4838" y="3495"/>
              <a:ext cx="130" cy="201"/>
            </a:xfrm>
            <a:custGeom>
              <a:rect b="b" l="l" r="r" t="t"/>
              <a:pathLst>
                <a:path extrusionOk="0" h="201" w="116">
                  <a:moveTo>
                    <a:pt x="116" y="201"/>
                  </a:move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08" name="Google Shape;308;p29"/>
            <p:cNvCxnSpPr/>
            <p:nvPr/>
          </p:nvCxnSpPr>
          <p:spPr>
            <a:xfrm rot="10800000">
              <a:off x="4590" y="3696"/>
              <a:ext cx="162" cy="192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09" name="Google Shape;309;p29"/>
            <p:cNvCxnSpPr/>
            <p:nvPr/>
          </p:nvCxnSpPr>
          <p:spPr>
            <a:xfrm rot="10800000">
              <a:off x="5238" y="3504"/>
              <a:ext cx="0" cy="240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310" name="Google Shape;310;p29"/>
            <p:cNvCxnSpPr/>
            <p:nvPr/>
          </p:nvCxnSpPr>
          <p:spPr>
            <a:xfrm flipH="1" rot="10800000">
              <a:off x="5832" y="3744"/>
              <a:ext cx="162" cy="144"/>
            </a:xfrm>
            <a:prstGeom prst="straightConnector1">
              <a:avLst/>
            </a:prstGeom>
            <a:noFill/>
            <a:ln cap="flat" cmpd="sng" w="3810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16" name="Google Shape;316;p30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17" name="Google Shape;317;p30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8" name="Google Shape;318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pic>
        <p:nvPicPr>
          <p:cNvPr id="319" name="Google Shape;3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2819400"/>
            <a:ext cx="548640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Vertex normals may be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Approximated by averaging the normals of the facets that share the vertex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Provided with the model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26" name="Google Shape;326;p31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28" name="Google Shape;328;p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very useful for quickly displaying the general appearance of surfaces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more applicable when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object must be polyhedron and not an approximation of an object with a curved surface.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light sources illuminating the object are sufficiently far from the surface so that N.L and the attenuation functions are constant over the surface.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viewing position is sufficiently far from the surface so that V.R is constant over the surface.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ctrTitle"/>
          </p:nvPr>
        </p:nvSpPr>
        <p:spPr>
          <a:xfrm>
            <a:off x="685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2438400" y="2743200"/>
            <a:ext cx="5181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and Fast Phong Shading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5619750" y="5437187"/>
            <a:ext cx="22733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Normalized view space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3074987" y="1771650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Transformation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3074987" y="2439987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Viewing Transformation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074987" y="3776662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Lighting &amp; Shading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3074987" y="4441825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3D-Clipping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3074987" y="5110162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Projection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3074987" y="5778500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 conversion, Hiding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3648075" y="1084262"/>
            <a:ext cx="10652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Primitives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081462" y="2116137"/>
            <a:ext cx="196850" cy="2952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4081462" y="3451225"/>
            <a:ext cx="196850" cy="2952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4081462" y="4119562"/>
            <a:ext cx="196850" cy="2936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4081462" y="4786312"/>
            <a:ext cx="196850" cy="2952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4081462" y="6121400"/>
            <a:ext cx="196850" cy="2936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4081462" y="5453062"/>
            <a:ext cx="196850" cy="2952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805237" y="6445250"/>
            <a:ext cx="7493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081462" y="1449387"/>
            <a:ext cx="196850" cy="2936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599112" y="1401762"/>
            <a:ext cx="137001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Object space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5599112" y="2071687"/>
            <a:ext cx="13128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World space</a:t>
            </a:r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5599112" y="2628900"/>
            <a:ext cx="15049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Camera space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5599112" y="6015037"/>
            <a:ext cx="19129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 space, </a:t>
            </a:r>
            <a:b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Device coordinates</a:t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306887" y="1458912"/>
            <a:ext cx="1322387" cy="141287"/>
          </a:xfrm>
          <a:custGeom>
            <a:rect b="b" l="l" r="r" t="t"/>
            <a:pathLst>
              <a:path extrusionOk="0" h="101" w="947">
                <a:moveTo>
                  <a:pt x="947" y="48"/>
                </a:moveTo>
                <a:cubicBezTo>
                  <a:pt x="835" y="24"/>
                  <a:pt x="724" y="0"/>
                  <a:pt x="618" y="7"/>
                </a:cubicBezTo>
                <a:cubicBezTo>
                  <a:pt x="512" y="14"/>
                  <a:pt x="412" y="85"/>
                  <a:pt x="309" y="93"/>
                </a:cubicBezTo>
                <a:cubicBezTo>
                  <a:pt x="206" y="101"/>
                  <a:pt x="103" y="79"/>
                  <a:pt x="0" y="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4306887" y="2116137"/>
            <a:ext cx="1322387" cy="141287"/>
          </a:xfrm>
          <a:custGeom>
            <a:rect b="b" l="l" r="r" t="t"/>
            <a:pathLst>
              <a:path extrusionOk="0" h="101" w="947">
                <a:moveTo>
                  <a:pt x="947" y="48"/>
                </a:moveTo>
                <a:cubicBezTo>
                  <a:pt x="835" y="24"/>
                  <a:pt x="724" y="0"/>
                  <a:pt x="618" y="7"/>
                </a:cubicBezTo>
                <a:cubicBezTo>
                  <a:pt x="512" y="14"/>
                  <a:pt x="412" y="85"/>
                  <a:pt x="309" y="93"/>
                </a:cubicBezTo>
                <a:cubicBezTo>
                  <a:pt x="206" y="101"/>
                  <a:pt x="103" y="79"/>
                  <a:pt x="0" y="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4306887" y="2789237"/>
            <a:ext cx="1322387" cy="139700"/>
          </a:xfrm>
          <a:custGeom>
            <a:rect b="b" l="l" r="r" t="t"/>
            <a:pathLst>
              <a:path extrusionOk="0" h="101" w="947">
                <a:moveTo>
                  <a:pt x="947" y="48"/>
                </a:moveTo>
                <a:cubicBezTo>
                  <a:pt x="835" y="24"/>
                  <a:pt x="724" y="0"/>
                  <a:pt x="618" y="7"/>
                </a:cubicBezTo>
                <a:cubicBezTo>
                  <a:pt x="512" y="14"/>
                  <a:pt x="412" y="85"/>
                  <a:pt x="309" y="93"/>
                </a:cubicBezTo>
                <a:cubicBezTo>
                  <a:pt x="206" y="101"/>
                  <a:pt x="103" y="79"/>
                  <a:pt x="0" y="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4306887" y="5487987"/>
            <a:ext cx="1322387" cy="141287"/>
          </a:xfrm>
          <a:custGeom>
            <a:rect b="b" l="l" r="r" t="t"/>
            <a:pathLst>
              <a:path extrusionOk="0" h="101" w="947">
                <a:moveTo>
                  <a:pt x="947" y="48"/>
                </a:moveTo>
                <a:cubicBezTo>
                  <a:pt x="835" y="24"/>
                  <a:pt x="724" y="0"/>
                  <a:pt x="618" y="7"/>
                </a:cubicBezTo>
                <a:cubicBezTo>
                  <a:pt x="512" y="14"/>
                  <a:pt x="412" y="85"/>
                  <a:pt x="309" y="93"/>
                </a:cubicBezTo>
                <a:cubicBezTo>
                  <a:pt x="206" y="101"/>
                  <a:pt x="103" y="79"/>
                  <a:pt x="0" y="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4306887" y="6167437"/>
            <a:ext cx="1322387" cy="139700"/>
          </a:xfrm>
          <a:custGeom>
            <a:rect b="b" l="l" r="r" t="t"/>
            <a:pathLst>
              <a:path extrusionOk="0" h="101" w="947">
                <a:moveTo>
                  <a:pt x="947" y="48"/>
                </a:moveTo>
                <a:cubicBezTo>
                  <a:pt x="835" y="24"/>
                  <a:pt x="724" y="0"/>
                  <a:pt x="618" y="7"/>
                </a:cubicBezTo>
                <a:cubicBezTo>
                  <a:pt x="512" y="14"/>
                  <a:pt x="412" y="85"/>
                  <a:pt x="309" y="93"/>
                </a:cubicBezTo>
                <a:cubicBezTo>
                  <a:pt x="206" y="101"/>
                  <a:pt x="103" y="79"/>
                  <a:pt x="0" y="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3074987" y="3108325"/>
            <a:ext cx="2209800" cy="31432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Hidden Surface Removal</a:t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4081462" y="2782887"/>
            <a:ext cx="196850" cy="2952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Viewing Pipeline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42" name="Google Shape;342;p33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43" name="Google Shape;343;p33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44" name="Google Shape;344;p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38200" lvl="0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surface shading was developed in the 1970s by Henri Gouraud while working at the University of Utah along with Ivan Sutherland and David Evans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also called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intensity-interpolation surface rendering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the most common approach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 levels are calculated at each vertex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interpolate the resulting colors over faces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edges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Along scanlines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Google Shape;34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583112"/>
            <a:ext cx="3276600" cy="2274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52" name="Google Shape;352;p34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53" name="Google Shape;353;p34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4" name="Google Shape;354;p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38200" lvl="0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355" name="Google Shape;355;p3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render a polygon, Gouraud surface rendering proceeds as follows: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the average unit normal vector at each vertex of the polygon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an illumination model at each polygon vertex to obtain the light intensity at that position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interpolate the vertex intensities over the projected area of the polygon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61" name="Google Shape;361;p35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63" name="Google Shape;363;p35"/>
          <p:cNvSpPr txBox="1"/>
          <p:nvPr>
            <p:ph idx="1" type="body"/>
          </p:nvPr>
        </p:nvSpPr>
        <p:spPr>
          <a:xfrm>
            <a:off x="4495800" y="1905000"/>
            <a:ext cx="4113212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average unit normal vector at </a:t>
            </a:r>
            <a:r>
              <a:rPr b="0" i="1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given as: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33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more generally: </a:t>
            </a:r>
            <a:endParaRPr/>
          </a:p>
        </p:txBody>
      </p:sp>
      <p:sp>
        <p:nvSpPr>
          <p:cNvPr id="364" name="Google Shape;364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4495800"/>
            <a:ext cx="1455737" cy="1598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2819400"/>
            <a:ext cx="3581400" cy="1027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35"/>
          <p:cNvGrpSpPr/>
          <p:nvPr/>
        </p:nvGrpSpPr>
        <p:grpSpPr>
          <a:xfrm>
            <a:off x="533400" y="1981200"/>
            <a:ext cx="3617912" cy="3568700"/>
            <a:chOff x="121" y="1259"/>
            <a:chExt cx="2594" cy="2573"/>
          </a:xfrm>
        </p:grpSpPr>
        <p:pic>
          <p:nvPicPr>
            <p:cNvPr id="368" name="Google Shape;368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" y="1259"/>
              <a:ext cx="2594" cy="257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9" name="Google Shape;369;p35"/>
            <p:cNvCxnSpPr/>
            <p:nvPr/>
          </p:nvCxnSpPr>
          <p:spPr>
            <a:xfrm rot="10800000">
              <a:off x="1497" y="2125"/>
              <a:ext cx="76" cy="382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70" name="Google Shape;370;p35"/>
            <p:cNvCxnSpPr/>
            <p:nvPr/>
          </p:nvCxnSpPr>
          <p:spPr>
            <a:xfrm rot="10800000">
              <a:off x="427" y="2558"/>
              <a:ext cx="458" cy="15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71" name="Google Shape;371;p35"/>
            <p:cNvCxnSpPr/>
            <p:nvPr/>
          </p:nvCxnSpPr>
          <p:spPr>
            <a:xfrm flipH="1">
              <a:off x="1038" y="3170"/>
              <a:ext cx="306" cy="382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72" name="Google Shape;372;p35"/>
            <p:cNvCxnSpPr/>
            <p:nvPr/>
          </p:nvCxnSpPr>
          <p:spPr>
            <a:xfrm>
              <a:off x="1879" y="2558"/>
              <a:ext cx="516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73" name="Google Shape;373;p35"/>
            <p:cNvCxnSpPr/>
            <p:nvPr/>
          </p:nvCxnSpPr>
          <p:spPr>
            <a:xfrm rot="10800000">
              <a:off x="1726" y="1565"/>
              <a:ext cx="0" cy="382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sp>
          <p:nvSpPr>
            <p:cNvPr id="374" name="Google Shape;374;p35"/>
            <p:cNvSpPr txBox="1"/>
            <p:nvPr/>
          </p:nvSpPr>
          <p:spPr>
            <a:xfrm>
              <a:off x="2331" y="2566"/>
              <a:ext cx="164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375" name="Google Shape;375;p35"/>
            <p:cNvSpPr txBox="1"/>
            <p:nvPr/>
          </p:nvSpPr>
          <p:spPr>
            <a:xfrm>
              <a:off x="1317" y="2056"/>
              <a:ext cx="158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/>
            </a:p>
          </p:txBody>
        </p:sp>
        <p:sp>
          <p:nvSpPr>
            <p:cNvPr id="376" name="Google Shape;376;p35"/>
            <p:cNvSpPr txBox="1"/>
            <p:nvPr/>
          </p:nvSpPr>
          <p:spPr>
            <a:xfrm>
              <a:off x="325" y="2554"/>
              <a:ext cx="164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377" name="Google Shape;377;p35"/>
            <p:cNvSpPr txBox="1"/>
            <p:nvPr/>
          </p:nvSpPr>
          <p:spPr>
            <a:xfrm>
              <a:off x="1180" y="3380"/>
              <a:ext cx="163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378" name="Google Shape;378;p35"/>
            <p:cNvSpPr txBox="1"/>
            <p:nvPr/>
          </p:nvSpPr>
          <p:spPr>
            <a:xfrm>
              <a:off x="1538" y="1458"/>
              <a:ext cx="210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379" name="Google Shape;379;p35"/>
            <p:cNvSpPr txBox="1"/>
            <p:nvPr/>
          </p:nvSpPr>
          <p:spPr>
            <a:xfrm>
              <a:off x="1619" y="2410"/>
              <a:ext cx="73" cy="1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/>
            </a:p>
          </p:txBody>
        </p:sp>
      </p:grpSp>
      <p:sp>
        <p:nvSpPr>
          <p:cNvPr id="380" name="Google Shape;380;p35"/>
          <p:cNvSpPr txBox="1"/>
          <p:nvPr/>
        </p:nvSpPr>
        <p:spPr>
          <a:xfrm>
            <a:off x="609600" y="1371600"/>
            <a:ext cx="8204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Determine the average unit normal vector at each vertex of the polygon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386" name="Google Shape;386;p36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387" name="Google Shape;387;p3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88" name="Google Shape;388;p36"/>
          <p:cNvSpPr txBox="1"/>
          <p:nvPr>
            <p:ph idx="1" type="body"/>
          </p:nvPr>
        </p:nvSpPr>
        <p:spPr>
          <a:xfrm>
            <a:off x="4495800" y="1905000"/>
            <a:ext cx="4113212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have to apply the illumination model to take of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ambient light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Diffuse reflection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Specular reflection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333CC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Transparency (Refraction)</a:t>
            </a:r>
            <a:endParaRPr/>
          </a:p>
        </p:txBody>
      </p:sp>
      <p:sp>
        <p:nvSpPr>
          <p:cNvPr id="389" name="Google Shape;389;p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390" name="Google Shape;390;p36"/>
          <p:cNvSpPr txBox="1"/>
          <p:nvPr/>
        </p:nvSpPr>
        <p:spPr>
          <a:xfrm>
            <a:off x="685800" y="1295400"/>
            <a:ext cx="6337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Apply an illumination model at each polygon vertex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33400" y="1905000"/>
            <a:ext cx="3733800" cy="3856037"/>
            <a:chOff x="336" y="1200"/>
            <a:chExt cx="2352" cy="2429"/>
          </a:xfrm>
        </p:grpSpPr>
        <p:pic>
          <p:nvPicPr>
            <p:cNvPr id="392" name="Google Shape;39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6" y="1248"/>
              <a:ext cx="2279" cy="22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3" name="Google Shape;393;p36"/>
            <p:cNvCxnSpPr/>
            <p:nvPr/>
          </p:nvCxnSpPr>
          <p:spPr>
            <a:xfrm rot="10800000">
              <a:off x="1545" y="2005"/>
              <a:ext cx="67" cy="3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94" name="Google Shape;394;p36"/>
            <p:cNvCxnSpPr/>
            <p:nvPr/>
          </p:nvCxnSpPr>
          <p:spPr>
            <a:xfrm rot="10800000">
              <a:off x="605" y="2383"/>
              <a:ext cx="402" cy="13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95" name="Google Shape;395;p36"/>
            <p:cNvCxnSpPr/>
            <p:nvPr/>
          </p:nvCxnSpPr>
          <p:spPr>
            <a:xfrm flipH="1">
              <a:off x="1142" y="2918"/>
              <a:ext cx="268" cy="3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96" name="Google Shape;396;p36"/>
            <p:cNvCxnSpPr/>
            <p:nvPr/>
          </p:nvCxnSpPr>
          <p:spPr>
            <a:xfrm>
              <a:off x="1881" y="2383"/>
              <a:ext cx="453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cxnSp>
          <p:nvCxnSpPr>
            <p:cNvPr id="397" name="Google Shape;397;p36"/>
            <p:cNvCxnSpPr/>
            <p:nvPr/>
          </p:nvCxnSpPr>
          <p:spPr>
            <a:xfrm rot="10800000">
              <a:off x="1746" y="1515"/>
              <a:ext cx="0" cy="334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med" w="med" type="oval"/>
              <a:tailEnd len="med" w="med" type="triangle"/>
            </a:ln>
          </p:spPr>
        </p:cxnSp>
        <p:sp>
          <p:nvSpPr>
            <p:cNvPr id="398" name="Google Shape;398;p36"/>
            <p:cNvSpPr txBox="1"/>
            <p:nvPr/>
          </p:nvSpPr>
          <p:spPr>
            <a:xfrm>
              <a:off x="2278" y="2390"/>
              <a:ext cx="14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  <p:sp>
          <p:nvSpPr>
            <p:cNvPr id="399" name="Google Shape;399;p36"/>
            <p:cNvSpPr txBox="1"/>
            <p:nvPr/>
          </p:nvSpPr>
          <p:spPr>
            <a:xfrm>
              <a:off x="1387" y="1944"/>
              <a:ext cx="139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/>
            </a:p>
          </p:txBody>
        </p:sp>
        <p:sp>
          <p:nvSpPr>
            <p:cNvPr id="400" name="Google Shape;400;p36"/>
            <p:cNvSpPr txBox="1"/>
            <p:nvPr/>
          </p:nvSpPr>
          <p:spPr>
            <a:xfrm>
              <a:off x="515" y="2379"/>
              <a:ext cx="14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401" name="Google Shape;401;p36"/>
            <p:cNvSpPr txBox="1"/>
            <p:nvPr/>
          </p:nvSpPr>
          <p:spPr>
            <a:xfrm>
              <a:off x="1266" y="3101"/>
              <a:ext cx="14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402" name="Google Shape;402;p36"/>
            <p:cNvSpPr txBox="1"/>
            <p:nvPr/>
          </p:nvSpPr>
          <p:spPr>
            <a:xfrm>
              <a:off x="1581" y="1422"/>
              <a:ext cx="18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="0" baseline="-2500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403" name="Google Shape;403;p36"/>
            <p:cNvSpPr txBox="1"/>
            <p:nvPr/>
          </p:nvSpPr>
          <p:spPr>
            <a:xfrm>
              <a:off x="1652" y="2254"/>
              <a:ext cx="6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endParaRPr/>
            </a:p>
          </p:txBody>
        </p:sp>
        <p:sp>
          <p:nvSpPr>
            <p:cNvPr id="404" name="Google Shape;404;p36"/>
            <p:cNvSpPr txBox="1"/>
            <p:nvPr/>
          </p:nvSpPr>
          <p:spPr>
            <a:xfrm>
              <a:off x="432" y="3264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baseline="-2500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/>
            </a:p>
          </p:txBody>
        </p:sp>
        <p:sp>
          <p:nvSpPr>
            <p:cNvPr id="405" name="Google Shape;405;p36"/>
            <p:cNvSpPr txBox="1"/>
            <p:nvPr/>
          </p:nvSpPr>
          <p:spPr>
            <a:xfrm>
              <a:off x="1632" y="2112"/>
              <a:ext cx="5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1800"/>
                <a:buFont typeface="Times New Roman"/>
                <a:buNone/>
              </a:pPr>
              <a:r>
                <a:rPr b="1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/>
            </a:p>
          </p:txBody>
        </p:sp>
        <p:sp>
          <p:nvSpPr>
            <p:cNvPr id="406" name="Google Shape;406;p36"/>
            <p:cNvSpPr txBox="1"/>
            <p:nvPr/>
          </p:nvSpPr>
          <p:spPr>
            <a:xfrm>
              <a:off x="1872" y="3456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baseline="-2500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/>
            </a:p>
          </p:txBody>
        </p:sp>
        <p:sp>
          <p:nvSpPr>
            <p:cNvPr id="407" name="Google Shape;407;p36"/>
            <p:cNvSpPr txBox="1"/>
            <p:nvPr/>
          </p:nvSpPr>
          <p:spPr>
            <a:xfrm>
              <a:off x="672" y="1920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baseline="-2500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408" name="Google Shape;408;p36"/>
            <p:cNvSpPr txBox="1"/>
            <p:nvPr/>
          </p:nvSpPr>
          <p:spPr>
            <a:xfrm>
              <a:off x="2592" y="1200"/>
              <a:ext cx="9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baseline="-25000" i="1" lang="en-US" sz="18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14" name="Google Shape;414;p37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415" name="Google Shape;415;p37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16" name="Google Shape;416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pic>
        <p:nvPicPr>
          <p:cNvPr id="417" name="Google Shape;41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362200"/>
            <a:ext cx="3536950" cy="94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37"/>
          <p:cNvGrpSpPr/>
          <p:nvPr/>
        </p:nvGrpSpPr>
        <p:grpSpPr>
          <a:xfrm>
            <a:off x="373062" y="2459037"/>
            <a:ext cx="4689475" cy="4135437"/>
            <a:chOff x="-5" y="1196"/>
            <a:chExt cx="2954" cy="2605"/>
          </a:xfrm>
        </p:grpSpPr>
        <p:sp>
          <p:nvSpPr>
            <p:cNvPr id="419" name="Google Shape;419;p37"/>
            <p:cNvSpPr/>
            <p:nvPr/>
          </p:nvSpPr>
          <p:spPr>
            <a:xfrm>
              <a:off x="381" y="1570"/>
              <a:ext cx="2355" cy="1765"/>
            </a:xfrm>
            <a:custGeom>
              <a:rect b="b" l="l" r="r" t="t"/>
              <a:pathLst>
                <a:path extrusionOk="0" h="1974" w="2917">
                  <a:moveTo>
                    <a:pt x="0" y="576"/>
                  </a:moveTo>
                  <a:lnTo>
                    <a:pt x="1765" y="1974"/>
                  </a:lnTo>
                  <a:lnTo>
                    <a:pt x="2917" y="0"/>
                  </a:lnTo>
                  <a:lnTo>
                    <a:pt x="0" y="57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20" name="Google Shape;420;p37"/>
            <p:cNvCxnSpPr/>
            <p:nvPr/>
          </p:nvCxnSpPr>
          <p:spPr>
            <a:xfrm>
              <a:off x="245" y="2420"/>
              <a:ext cx="2560" cy="0"/>
            </a:xfrm>
            <a:prstGeom prst="straightConnector1">
              <a:avLst/>
            </a:prstGeom>
            <a:noFill/>
            <a:ln cap="flat" cmpd="sng" w="38100">
              <a:solidFill>
                <a:srgbClr val="FF66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1" name="Google Shape;421;p37"/>
            <p:cNvSpPr/>
            <p:nvPr/>
          </p:nvSpPr>
          <p:spPr>
            <a:xfrm>
              <a:off x="767" y="2382"/>
              <a:ext cx="76" cy="75"/>
            </a:xfrm>
            <a:prstGeom prst="ellipse">
              <a:avLst/>
            </a:prstGeom>
            <a:solidFill>
              <a:srgbClr val="00008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22" name="Google Shape;422;p37"/>
            <p:cNvCxnSpPr/>
            <p:nvPr/>
          </p:nvCxnSpPr>
          <p:spPr>
            <a:xfrm rot="10800000">
              <a:off x="194" y="1310"/>
              <a:ext cx="0" cy="228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23" name="Google Shape;423;p37"/>
            <p:cNvCxnSpPr/>
            <p:nvPr/>
          </p:nvCxnSpPr>
          <p:spPr>
            <a:xfrm rot="10800000">
              <a:off x="1481" y="2217"/>
              <a:ext cx="0" cy="268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24" name="Google Shape;424;p37"/>
            <p:cNvSpPr/>
            <p:nvPr/>
          </p:nvSpPr>
          <p:spPr>
            <a:xfrm>
              <a:off x="2263" y="2386"/>
              <a:ext cx="74" cy="76"/>
            </a:xfrm>
            <a:prstGeom prst="ellipse">
              <a:avLst/>
            </a:prstGeom>
            <a:solidFill>
              <a:srgbClr val="00008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5" name="Google Shape;425;p37"/>
            <p:cNvSpPr txBox="1"/>
            <p:nvPr/>
          </p:nvSpPr>
          <p:spPr>
            <a:xfrm>
              <a:off x="217" y="1953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26" name="Google Shape;426;p37"/>
            <p:cNvSpPr txBox="1"/>
            <p:nvPr/>
          </p:nvSpPr>
          <p:spPr>
            <a:xfrm>
              <a:off x="1717" y="3305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27" name="Google Shape;427;p37"/>
            <p:cNvSpPr txBox="1"/>
            <p:nvPr/>
          </p:nvSpPr>
          <p:spPr>
            <a:xfrm>
              <a:off x="2679" y="1378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428" name="Google Shape;428;p37"/>
            <p:cNvSpPr txBox="1"/>
            <p:nvPr/>
          </p:nvSpPr>
          <p:spPr>
            <a:xfrm>
              <a:off x="701" y="2425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429" name="Google Shape;429;p37"/>
            <p:cNvSpPr txBox="1"/>
            <p:nvPr/>
          </p:nvSpPr>
          <p:spPr>
            <a:xfrm>
              <a:off x="2207" y="2425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b="0" i="0" lang="en-US" sz="20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430" name="Google Shape;430;p37"/>
            <p:cNvSpPr txBox="1"/>
            <p:nvPr/>
          </p:nvSpPr>
          <p:spPr>
            <a:xfrm>
              <a:off x="2748" y="3514"/>
              <a:ext cx="201" cy="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endParaRPr/>
            </a:p>
          </p:txBody>
        </p:sp>
        <p:sp>
          <p:nvSpPr>
            <p:cNvPr id="431" name="Google Shape;431;p37"/>
            <p:cNvSpPr txBox="1"/>
            <p:nvPr/>
          </p:nvSpPr>
          <p:spPr>
            <a:xfrm>
              <a:off x="-5" y="1196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/>
            </a:p>
          </p:txBody>
        </p:sp>
        <p:sp>
          <p:nvSpPr>
            <p:cNvPr id="432" name="Google Shape;432;p37"/>
            <p:cNvSpPr txBox="1"/>
            <p:nvPr/>
          </p:nvSpPr>
          <p:spPr>
            <a:xfrm>
              <a:off x="2312" y="2238"/>
              <a:ext cx="582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0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Scan-line</a:t>
              </a: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1645" y="2378"/>
              <a:ext cx="76" cy="74"/>
            </a:xfrm>
            <a:prstGeom prst="ellipse">
              <a:avLst/>
            </a:prstGeom>
            <a:solidFill>
              <a:srgbClr val="000080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4" name="Google Shape;434;p37"/>
            <p:cNvSpPr txBox="1"/>
            <p:nvPr/>
          </p:nvSpPr>
          <p:spPr>
            <a:xfrm>
              <a:off x="1576" y="2393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endParaRPr/>
            </a:p>
          </p:txBody>
        </p:sp>
      </p:grpSp>
      <p:pic>
        <p:nvPicPr>
          <p:cNvPr id="435" name="Google Shape;43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581400"/>
            <a:ext cx="3541712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4724400"/>
            <a:ext cx="3570287" cy="99536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7"/>
          <p:cNvSpPr txBox="1"/>
          <p:nvPr/>
        </p:nvSpPr>
        <p:spPr>
          <a:xfrm>
            <a:off x="533400" y="1371600"/>
            <a:ext cx="78406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Linearly interpolate the vertex intensities over the projected area of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the polygon along edges and along scan lines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43" name="Google Shape;443;p38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444" name="Google Shape;444;p38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45" name="Google Shape;445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Times New Roman"/>
              <a:buNone/>
            </a:pPr>
            <a:r>
              <a:rPr b="0" i="0" lang="en-US" sz="4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pic>
        <p:nvPicPr>
          <p:cNvPr id="446" name="Google Shape;4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0"/>
            <a:ext cx="4252912" cy="407193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/>
        </p:nvSpPr>
        <p:spPr>
          <a:xfrm>
            <a:off x="3352800" y="5105400"/>
            <a:ext cx="11985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</a:t>
            </a:r>
            <a:endParaRPr/>
          </a:p>
        </p:txBody>
      </p:sp>
      <p:pic>
        <p:nvPicPr>
          <p:cNvPr id="448" name="Google Shape;44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524000"/>
            <a:ext cx="42672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 txBox="1"/>
          <p:nvPr/>
        </p:nvSpPr>
        <p:spPr>
          <a:xfrm>
            <a:off x="6462712" y="5105400"/>
            <a:ext cx="26812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456" name="Google Shape;456;p39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57" name="Google Shape;457;p39"/>
          <p:cNvSpPr txBox="1"/>
          <p:nvPr>
            <p:ph type="title"/>
          </p:nvPr>
        </p:nvSpPr>
        <p:spPr>
          <a:xfrm>
            <a:off x="458787" y="274637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458" name="Google Shape;458;p39"/>
          <p:cNvSpPr txBox="1"/>
          <p:nvPr>
            <p:ph idx="1" type="body"/>
          </p:nvPr>
        </p:nvSpPr>
        <p:spPr>
          <a:xfrm>
            <a:off x="587375" y="1663700"/>
            <a:ext cx="7394575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Objects shaded with Gouraud shading often appears dull, chalky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Lacks accurate specular component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3300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included, will be averaged over entire polygon</a:t>
            </a:r>
            <a:endParaRPr/>
          </a:p>
        </p:txBody>
      </p:sp>
      <p:grpSp>
        <p:nvGrpSpPr>
          <p:cNvPr id="459" name="Google Shape;459;p39"/>
          <p:cNvGrpSpPr/>
          <p:nvPr/>
        </p:nvGrpSpPr>
        <p:grpSpPr>
          <a:xfrm>
            <a:off x="2133600" y="3352800"/>
            <a:ext cx="4806950" cy="2667000"/>
            <a:chOff x="1890" y="2208"/>
            <a:chExt cx="3407" cy="1680"/>
          </a:xfrm>
        </p:grpSpPr>
        <p:sp>
          <p:nvSpPr>
            <p:cNvPr id="460" name="Google Shape;460;p39"/>
            <p:cNvSpPr/>
            <p:nvPr/>
          </p:nvSpPr>
          <p:spPr>
            <a:xfrm>
              <a:off x="2268" y="2400"/>
              <a:ext cx="1242" cy="1344"/>
            </a:xfrm>
            <a:custGeom>
              <a:rect b="b" l="l" r="r" t="t"/>
              <a:pathLst>
                <a:path extrusionOk="0" h="1344" w="1104">
                  <a:moveTo>
                    <a:pt x="0" y="1344"/>
                  </a:moveTo>
                  <a:lnTo>
                    <a:pt x="480" y="0"/>
                  </a:lnTo>
                  <a:lnTo>
                    <a:pt x="1104" y="768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rgbClr val="256F25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1" name="Google Shape;461;p39"/>
            <p:cNvSpPr txBox="1"/>
            <p:nvPr/>
          </p:nvSpPr>
          <p:spPr>
            <a:xfrm>
              <a:off x="2819" y="2208"/>
              <a:ext cx="3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62" name="Google Shape;462;p39"/>
            <p:cNvSpPr txBox="1"/>
            <p:nvPr/>
          </p:nvSpPr>
          <p:spPr>
            <a:xfrm>
              <a:off x="1890" y="3600"/>
              <a:ext cx="3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63" name="Google Shape;463;p39"/>
            <p:cNvSpPr txBox="1"/>
            <p:nvPr/>
          </p:nvSpPr>
          <p:spPr>
            <a:xfrm>
              <a:off x="3456" y="3024"/>
              <a:ext cx="3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cxnSp>
          <p:nvCxnSpPr>
            <p:cNvPr id="464" name="Google Shape;464;p39"/>
            <p:cNvCxnSpPr/>
            <p:nvPr/>
          </p:nvCxnSpPr>
          <p:spPr>
            <a:xfrm>
              <a:off x="2322" y="2832"/>
              <a:ext cx="1296" cy="0"/>
            </a:xfrm>
            <a:prstGeom prst="straightConnector1">
              <a:avLst/>
            </a:prstGeom>
            <a:noFill/>
            <a:ln cap="rnd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65" name="Google Shape;465;p39"/>
            <p:cNvSpPr/>
            <p:nvPr/>
          </p:nvSpPr>
          <p:spPr>
            <a:xfrm>
              <a:off x="2808" y="2976"/>
              <a:ext cx="216" cy="192"/>
            </a:xfrm>
            <a:prstGeom prst="ellipse">
              <a:avLst/>
            </a:prstGeom>
            <a:gradFill>
              <a:gsLst>
                <a:gs pos="0">
                  <a:srgbClr val="66FF33"/>
                </a:gs>
                <a:gs pos="100000">
                  <a:srgbClr val="2F7618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66" name="Google Shape;466;p39"/>
            <p:cNvCxnSpPr/>
            <p:nvPr/>
          </p:nvCxnSpPr>
          <p:spPr>
            <a:xfrm rot="10800000">
              <a:off x="2970" y="3168"/>
              <a:ext cx="378" cy="432"/>
            </a:xfrm>
            <a:prstGeom prst="straightConnector1">
              <a:avLst/>
            </a:prstGeom>
            <a:noFill/>
            <a:ln cap="flat" cmpd="sng" w="38100">
              <a:solidFill>
                <a:srgbClr val="B8C26A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67" name="Google Shape;467;p39"/>
            <p:cNvSpPr txBox="1"/>
            <p:nvPr/>
          </p:nvSpPr>
          <p:spPr>
            <a:xfrm>
              <a:off x="3319" y="3630"/>
              <a:ext cx="1978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2000"/>
                <a:buFont typeface="Arial"/>
                <a:buNone/>
              </a:pPr>
              <a:r>
                <a:rPr b="0" i="1" lang="en-US" sz="2000" u="none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Can’t shade that effect!</a:t>
              </a:r>
              <a:endParaRPr/>
            </a:p>
          </p:txBody>
        </p:sp>
      </p:grpSp>
      <p:pic>
        <p:nvPicPr>
          <p:cNvPr descr="phongbad" id="468" name="Google Shape;468;p39"/>
          <p:cNvPicPr preferRelativeResize="0"/>
          <p:nvPr/>
        </p:nvPicPr>
        <p:blipFill rotWithShape="1">
          <a:blip r:embed="rId3">
            <a:alphaModFix/>
          </a:blip>
          <a:srcRect b="999" l="50500" r="749" t="499"/>
          <a:stretch/>
        </p:blipFill>
        <p:spPr>
          <a:xfrm>
            <a:off x="6251575" y="3500437"/>
            <a:ext cx="2312987" cy="207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ngbad" id="469" name="Google Shape;469;p39"/>
          <p:cNvPicPr preferRelativeResize="0"/>
          <p:nvPr/>
        </p:nvPicPr>
        <p:blipFill rotWithShape="1">
          <a:blip r:embed="rId3">
            <a:alphaModFix/>
          </a:blip>
          <a:srcRect b="1498" l="500" r="50500" t="500"/>
          <a:stretch/>
        </p:blipFill>
        <p:spPr>
          <a:xfrm>
            <a:off x="6248400" y="3505200"/>
            <a:ext cx="2362200" cy="205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475" name="Google Shape;475;p40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476" name="Google Shape;476;p40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7" name="Google Shape;477;p40"/>
          <p:cNvSpPr txBox="1"/>
          <p:nvPr>
            <p:ph type="title"/>
          </p:nvPr>
        </p:nvSpPr>
        <p:spPr>
          <a:xfrm>
            <a:off x="458787" y="274637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478" name="Google Shape;478;p40"/>
          <p:cNvSpPr txBox="1"/>
          <p:nvPr>
            <p:ph idx="1" type="body"/>
          </p:nvPr>
        </p:nvSpPr>
        <p:spPr>
          <a:xfrm>
            <a:off x="587375" y="1663700"/>
            <a:ext cx="7394575" cy="43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 can introduce anomalies known as </a:t>
            </a:r>
            <a:r>
              <a:rPr b="1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 bands</a:t>
            </a:r>
            <a:endParaRPr b="0" i="0" sz="2400" u="non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 banding</a:t>
            </a:r>
            <a:endParaRPr b="0" i="0" sz="2400" u="non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3300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Artifact at discontinuities in intensity or intensity slope</a:t>
            </a:r>
            <a:endParaRPr/>
          </a:p>
        </p:txBody>
      </p:sp>
      <p:pic>
        <p:nvPicPr>
          <p:cNvPr descr="img048" id="479" name="Google Shape;47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352800"/>
            <a:ext cx="3810000" cy="28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40"/>
          <p:cNvGrpSpPr/>
          <p:nvPr/>
        </p:nvGrpSpPr>
        <p:grpSpPr>
          <a:xfrm>
            <a:off x="5638800" y="3117850"/>
            <a:ext cx="2679700" cy="3740150"/>
            <a:chOff x="3456" y="1584"/>
            <a:chExt cx="2045" cy="2513"/>
          </a:xfrm>
        </p:grpSpPr>
        <p:sp>
          <p:nvSpPr>
            <p:cNvPr id="481" name="Google Shape;481;p40"/>
            <p:cNvSpPr/>
            <p:nvPr/>
          </p:nvSpPr>
          <p:spPr>
            <a:xfrm>
              <a:off x="4080" y="1776"/>
              <a:ext cx="1104" cy="1344"/>
            </a:xfrm>
            <a:custGeom>
              <a:rect b="b" l="l" r="r" t="t"/>
              <a:pathLst>
                <a:path extrusionOk="0" h="1344" w="1104">
                  <a:moveTo>
                    <a:pt x="0" y="1344"/>
                  </a:moveTo>
                  <a:lnTo>
                    <a:pt x="480" y="0"/>
                  </a:lnTo>
                  <a:lnTo>
                    <a:pt x="1104" y="768"/>
                  </a:lnTo>
                  <a:lnTo>
                    <a:pt x="0" y="1344"/>
                  </a:lnTo>
                  <a:close/>
                </a:path>
              </a:pathLst>
            </a:custGeom>
            <a:solidFill>
              <a:srgbClr val="256F25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2" name="Google Shape;482;p40"/>
            <p:cNvSpPr txBox="1"/>
            <p:nvPr/>
          </p:nvSpPr>
          <p:spPr>
            <a:xfrm>
              <a:off x="4535" y="1584"/>
              <a:ext cx="395" cy="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83" name="Google Shape;483;p40"/>
            <p:cNvSpPr txBox="1"/>
            <p:nvPr/>
          </p:nvSpPr>
          <p:spPr>
            <a:xfrm>
              <a:off x="3710" y="2976"/>
              <a:ext cx="395" cy="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84" name="Google Shape;484;p40"/>
            <p:cNvSpPr txBox="1"/>
            <p:nvPr/>
          </p:nvSpPr>
          <p:spPr>
            <a:xfrm>
              <a:off x="5106" y="2496"/>
              <a:ext cx="395" cy="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3792" y="1776"/>
              <a:ext cx="768" cy="1327"/>
            </a:xfrm>
            <a:custGeom>
              <a:rect b="b" l="l" r="r" t="t"/>
              <a:pathLst>
                <a:path extrusionOk="0" h="1327" w="768">
                  <a:moveTo>
                    <a:pt x="292" y="1327"/>
                  </a:moveTo>
                  <a:lnTo>
                    <a:pt x="0" y="576"/>
                  </a:lnTo>
                  <a:lnTo>
                    <a:pt x="768" y="0"/>
                  </a:lnTo>
                </a:path>
              </a:pathLst>
            </a:custGeom>
            <a:solidFill>
              <a:srgbClr val="2A7E2A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86" name="Google Shape;486;p40"/>
            <p:cNvSpPr txBox="1"/>
            <p:nvPr/>
          </p:nvSpPr>
          <p:spPr>
            <a:xfrm>
              <a:off x="3469" y="2208"/>
              <a:ext cx="395" cy="3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b="0" baseline="-25000" i="1" lang="en-US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cxnSp>
          <p:nvCxnSpPr>
            <p:cNvPr id="487" name="Google Shape;487;p40"/>
            <p:cNvCxnSpPr/>
            <p:nvPr/>
          </p:nvCxnSpPr>
          <p:spPr>
            <a:xfrm>
              <a:off x="3456" y="2208"/>
              <a:ext cx="1824" cy="0"/>
            </a:xfrm>
            <a:prstGeom prst="straightConnector1">
              <a:avLst/>
            </a:prstGeom>
            <a:noFill/>
            <a:ln cap="rnd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488" name="Google Shape;488;p40"/>
            <p:cNvCxnSpPr/>
            <p:nvPr/>
          </p:nvCxnSpPr>
          <p:spPr>
            <a:xfrm rot="10800000">
              <a:off x="4464" y="2256"/>
              <a:ext cx="192" cy="1152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489" name="Google Shape;489;p40"/>
            <p:cNvSpPr txBox="1"/>
            <p:nvPr/>
          </p:nvSpPr>
          <p:spPr>
            <a:xfrm>
              <a:off x="3649" y="3456"/>
              <a:ext cx="1737" cy="641"/>
            </a:xfrm>
            <a:prstGeom prst="rect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3300"/>
                </a:buClr>
                <a:buSzPts val="1800"/>
                <a:buFont typeface="Times New Roman"/>
                <a:buNone/>
              </a:pPr>
              <a:r>
                <a:rPr b="0" i="1" lang="en-US" sz="1800" u="none">
                  <a:solidFill>
                    <a:srgbClr val="CC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Discontinuity in rate of color change occurs here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ctrTitle"/>
          </p:nvPr>
        </p:nvSpPr>
        <p:spPr>
          <a:xfrm>
            <a:off x="685800" y="914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/>
          </a:p>
        </p:txBody>
      </p:sp>
      <p:sp>
        <p:nvSpPr>
          <p:cNvPr id="496" name="Google Shape;496;p41"/>
          <p:cNvSpPr txBox="1"/>
          <p:nvPr>
            <p:ph idx="1" type="subTitle"/>
          </p:nvPr>
        </p:nvSpPr>
        <p:spPr>
          <a:xfrm>
            <a:off x="2438400" y="2743200"/>
            <a:ext cx="5181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Intensity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and Fast Phong Shading</a:t>
            </a:r>
            <a:endParaRPr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02" name="Google Shape;502;p42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03" name="Google Shape;503;p42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04" name="Google Shape;504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38200" lvl="0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sp>
        <p:nvSpPr>
          <p:cNvPr id="505" name="Google Shape;505;p4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more accurate interpolation based approach for rendering a polygon was developed by Phong Bui Tuong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 the Phong surface rendering model interpolates normal vectors instead of intensity values and then compute the actual intensity value using </a:t>
            </a: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Lighting Model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also called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 or vector – interpolation surface rendering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572000"/>
            <a:ext cx="32766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37" name="Google Shape;137;p16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38" name="Google Shape;138;p1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Viewing Models</a:t>
            </a:r>
            <a:endParaRPr/>
          </a:p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for different models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 Models: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take care of Light, its intensity and effect on different textures.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i="0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Models: </a:t>
            </a:r>
            <a:r>
              <a:rPr b="0" i="0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take care of type of surface – its shape, texture etc. and rendering the intensity at every point of the surface.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Colour Models: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Various colour schemes present to represent the calculated intensities on your computer.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12" name="Google Shape;512;p43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13" name="Google Shape;513;p43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14" name="Google Shape;514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sp>
        <p:nvSpPr>
          <p:cNvPr id="515" name="Google Shape;515;p43"/>
          <p:cNvSpPr txBox="1"/>
          <p:nvPr>
            <p:ph idx="1" type="body"/>
          </p:nvPr>
        </p:nvSpPr>
        <p:spPr>
          <a:xfrm>
            <a:off x="457200" y="1600200"/>
            <a:ext cx="81534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1" i="1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</a:t>
            </a:r>
            <a:r>
              <a:rPr b="0" i="0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same as Phong lighting, though they are sometimes mixed up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lighting: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empirical model we’ve been discussing to calculate illumination at a point on a surface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shading: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linearly interpolating the surface normal across the facet, applying the Phong lighting model at every pixel</a:t>
            </a:r>
            <a:endParaRPr/>
          </a:p>
        </p:txBody>
      </p:sp>
      <p:pic>
        <p:nvPicPr>
          <p:cNvPr id="516" name="Google Shape;5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4343400"/>
            <a:ext cx="2674937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5029200"/>
            <a:ext cx="57912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23" name="Google Shape;523;p44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24" name="Google Shape;524;p44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25" name="Google Shape;525;p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838200" lvl="0" marL="838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sp>
        <p:nvSpPr>
          <p:cNvPr id="526" name="Google Shape;526;p44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render a polygon, Phong surface rendering proceeds as follows: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 the average unit normal vector at each vertex of the polygon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Linearly interpolate the vertex normals over the projected area of the polygon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an illumination model at positions along scan lines to calculate pixel intensities using the interpolated normal vectors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32" name="Google Shape;532;p45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33" name="Google Shape;533;p45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34" name="Google Shape;534;p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sp>
        <p:nvSpPr>
          <p:cNvPr id="535" name="Google Shape;535;p45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Interpolating Normal</a:t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647700" y="2549525"/>
            <a:ext cx="2992437" cy="3063875"/>
          </a:xfrm>
          <a:custGeom>
            <a:rect b="b" l="l" r="r" t="t"/>
            <a:pathLst>
              <a:path extrusionOk="0" h="2446" w="1885">
                <a:moveTo>
                  <a:pt x="1885" y="0"/>
                </a:moveTo>
                <a:lnTo>
                  <a:pt x="0" y="1234"/>
                </a:lnTo>
                <a:lnTo>
                  <a:pt x="845" y="2446"/>
                </a:lnTo>
                <a:lnTo>
                  <a:pt x="1885" y="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37" name="Google Shape;537;p45"/>
          <p:cNvCxnSpPr/>
          <p:nvPr/>
        </p:nvCxnSpPr>
        <p:spPr>
          <a:xfrm>
            <a:off x="500062" y="4864100"/>
            <a:ext cx="3432175" cy="0"/>
          </a:xfrm>
          <a:prstGeom prst="straightConnector1">
            <a:avLst/>
          </a:prstGeom>
          <a:noFill/>
          <a:ln cap="flat" cmpd="sng" w="31750">
            <a:solidFill>
              <a:srgbClr val="00008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38" name="Google Shape;538;p45"/>
          <p:cNvCxnSpPr/>
          <p:nvPr/>
        </p:nvCxnSpPr>
        <p:spPr>
          <a:xfrm flipH="1" rot="10800000">
            <a:off x="3627437" y="2371725"/>
            <a:ext cx="985837" cy="188912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39" name="Google Shape;539;p45"/>
          <p:cNvCxnSpPr/>
          <p:nvPr/>
        </p:nvCxnSpPr>
        <p:spPr>
          <a:xfrm flipH="1" rot="10800000">
            <a:off x="660400" y="3155950"/>
            <a:ext cx="107950" cy="938212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40" name="Google Shape;540;p45"/>
          <p:cNvCxnSpPr/>
          <p:nvPr/>
        </p:nvCxnSpPr>
        <p:spPr>
          <a:xfrm>
            <a:off x="1990725" y="5592762"/>
            <a:ext cx="881062" cy="333375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cxnSp>
        <p:nvCxnSpPr>
          <p:cNvPr id="541" name="Google Shape;541;p45"/>
          <p:cNvCxnSpPr/>
          <p:nvPr/>
        </p:nvCxnSpPr>
        <p:spPr>
          <a:xfrm flipH="1" rot="10800000">
            <a:off x="1325562" y="4311650"/>
            <a:ext cx="677862" cy="557212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sp>
        <p:nvSpPr>
          <p:cNvPr id="542" name="Google Shape;542;p45"/>
          <p:cNvSpPr txBox="1"/>
          <p:nvPr/>
        </p:nvSpPr>
        <p:spPr>
          <a:xfrm>
            <a:off x="1925637" y="4044950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543" name="Google Shape;543;p45"/>
          <p:cNvSpPr txBox="1"/>
          <p:nvPr/>
        </p:nvSpPr>
        <p:spPr>
          <a:xfrm>
            <a:off x="623887" y="2693987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544" name="Google Shape;544;p45"/>
          <p:cNvSpPr txBox="1"/>
          <p:nvPr/>
        </p:nvSpPr>
        <p:spPr>
          <a:xfrm>
            <a:off x="2786062" y="5605462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545" name="Google Shape;545;p45"/>
          <p:cNvSpPr txBox="1"/>
          <p:nvPr/>
        </p:nvSpPr>
        <p:spPr>
          <a:xfrm>
            <a:off x="4556125" y="2106612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546" name="Google Shape;546;p45"/>
          <p:cNvSpPr txBox="1"/>
          <p:nvPr/>
        </p:nvSpPr>
        <p:spPr>
          <a:xfrm>
            <a:off x="2909887" y="4532312"/>
            <a:ext cx="11239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Scan line</a:t>
            </a:r>
            <a:endParaRPr/>
          </a:p>
        </p:txBody>
      </p:sp>
      <p:pic>
        <p:nvPicPr>
          <p:cNvPr id="547" name="Google Shape;5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9500" y="2551112"/>
            <a:ext cx="3900487" cy="94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45"/>
          <p:cNvCxnSpPr/>
          <p:nvPr/>
        </p:nvCxnSpPr>
        <p:spPr>
          <a:xfrm>
            <a:off x="2395537" y="4857750"/>
            <a:ext cx="831850" cy="84137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sp>
        <p:nvSpPr>
          <p:cNvPr id="549" name="Google Shape;549;p45"/>
          <p:cNvSpPr txBox="1"/>
          <p:nvPr/>
        </p:nvSpPr>
        <p:spPr>
          <a:xfrm>
            <a:off x="3078162" y="4870450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/>
          </a:p>
        </p:txBody>
      </p:sp>
      <p:pic>
        <p:nvPicPr>
          <p:cNvPr id="550" name="Google Shape;55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2200" y="3654425"/>
            <a:ext cx="3929062" cy="94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45"/>
          <p:cNvCxnSpPr/>
          <p:nvPr/>
        </p:nvCxnSpPr>
        <p:spPr>
          <a:xfrm flipH="1" rot="10800000">
            <a:off x="1931987" y="4562475"/>
            <a:ext cx="714375" cy="307975"/>
          </a:xfrm>
          <a:prstGeom prst="straightConnector1">
            <a:avLst/>
          </a:prstGeom>
          <a:noFill/>
          <a:ln cap="flat" cmpd="sng" w="38100">
            <a:solidFill>
              <a:srgbClr val="FF6600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sp>
        <p:nvSpPr>
          <p:cNvPr id="552" name="Google Shape;552;p45"/>
          <p:cNvSpPr txBox="1"/>
          <p:nvPr/>
        </p:nvSpPr>
        <p:spPr>
          <a:xfrm>
            <a:off x="2595562" y="4257675"/>
            <a:ext cx="488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baseline="-2500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sp>
        <p:nvSpPr>
          <p:cNvPr id="553" name="Google Shape;553;p45"/>
          <p:cNvSpPr txBox="1"/>
          <p:nvPr/>
        </p:nvSpPr>
        <p:spPr>
          <a:xfrm>
            <a:off x="1677987" y="4745037"/>
            <a:ext cx="336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/>
          </a:p>
        </p:txBody>
      </p:sp>
      <p:pic>
        <p:nvPicPr>
          <p:cNvPr id="554" name="Google Shape;55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0450" y="4735512"/>
            <a:ext cx="4040187" cy="100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60" name="Google Shape;560;p46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61" name="Google Shape;561;p46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62" name="Google Shape;562;p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sp>
        <p:nvSpPr>
          <p:cNvPr id="563" name="Google Shape;563;p46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9933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accept the same input as Gouraud shading and produce very smooth-looking results.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is considerably more expensive.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CC33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C3300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is much slower than Gouraud shading as the lighting model is revaluated so many times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rgbClr val="3399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39933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rgbClr val="3399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there are fast Phong surface rendering approaches that can be implemented iteratively.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69" name="Google Shape;569;p47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70" name="Google Shape;570;p47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71" name="Google Shape;571;p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Examples</a:t>
            </a:r>
            <a:endParaRPr/>
          </a:p>
        </p:txBody>
      </p:sp>
      <p:pic>
        <p:nvPicPr>
          <p:cNvPr id="572" name="Google Shape;5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524000"/>
            <a:ext cx="6180137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8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78" name="Google Shape;578;p48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79" name="Google Shape;579;p48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0" name="Google Shape;580;p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Examples</a:t>
            </a:r>
            <a:endParaRPr/>
          </a:p>
        </p:txBody>
      </p:sp>
      <p:pic>
        <p:nvPicPr>
          <p:cNvPr id="581" name="Google Shape;5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524000"/>
            <a:ext cx="6178550" cy="463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587" name="Google Shape;587;p49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588" name="Google Shape;588;p49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9" name="Google Shape;589;p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590" name="Google Shape;590;p4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realistic rendering of polygons we need interpolation methods to determine lighting positions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 shading is fast, but unrealistic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 is better, but does not handle specular reflections very well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 is better still, but can be slow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47" name="Google Shape;147;p17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8" name="Google Shape;148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</a:t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Models: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have an illumination model for given point on a surface and every point on the surface is </a:t>
            </a: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we calculate intensity of light at all points of the object?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our surface is defined as mesh of polygons, which point should be used? </a:t>
            </a:r>
            <a:endParaRPr/>
          </a:p>
        </p:txBody>
      </p:sp>
      <p:pic>
        <p:nvPicPr>
          <p:cNvPr descr="an06f36" id="150" name="Google Shape;1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81000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Keep in mind: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fairly expensive calculation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Several possible answers, each with different implications for the visual quality of the result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common techniques are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shading (No Shading)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 b="0" i="0" sz="18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 dictate how often the color computation is performed.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65" name="Google Shape;165;p19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167" name="Google Shape;167;p19"/>
          <p:cNvGrpSpPr/>
          <p:nvPr/>
        </p:nvGrpSpPr>
        <p:grpSpPr>
          <a:xfrm>
            <a:off x="228600" y="228600"/>
            <a:ext cx="8763000" cy="6019800"/>
            <a:chOff x="144" y="144"/>
            <a:chExt cx="5520" cy="3792"/>
          </a:xfrm>
        </p:grpSpPr>
        <p:sp>
          <p:nvSpPr>
            <p:cNvPr id="168" name="Google Shape;168;p19"/>
            <p:cNvSpPr txBox="1"/>
            <p:nvPr/>
          </p:nvSpPr>
          <p:spPr>
            <a:xfrm>
              <a:off x="1440" y="144"/>
              <a:ext cx="3408" cy="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SHADING METHODS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POLYGON RENDERING METHODS</a:t>
              </a:r>
              <a:endParaRPr/>
            </a:p>
          </p:txBody>
        </p:sp>
        <p:sp>
          <p:nvSpPr>
            <p:cNvPr id="169" name="Google Shape;169;p19"/>
            <p:cNvSpPr txBox="1"/>
            <p:nvPr/>
          </p:nvSpPr>
          <p:spPr>
            <a:xfrm>
              <a:off x="1440" y="1392"/>
              <a:ext cx="1778" cy="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FACETED SHADING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used for objects defined as polyhedral.</a:t>
              </a:r>
              <a:endParaRPr/>
            </a:p>
          </p:txBody>
        </p:sp>
        <p:sp>
          <p:nvSpPr>
            <p:cNvPr id="170" name="Google Shape;170;p19"/>
            <p:cNvSpPr txBox="1"/>
            <p:nvPr/>
          </p:nvSpPr>
          <p:spPr>
            <a:xfrm>
              <a:off x="3312" y="1344"/>
              <a:ext cx="2016" cy="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INTERPOLATION SHADING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Used for polyhedron-mesh approximation of curved surfaces</a:t>
              </a:r>
              <a:endParaRPr/>
            </a:p>
          </p:txBody>
        </p:sp>
        <p:cxnSp>
          <p:nvCxnSpPr>
            <p:cNvPr id="171" name="Google Shape;171;p19"/>
            <p:cNvCxnSpPr/>
            <p:nvPr/>
          </p:nvCxnSpPr>
          <p:spPr>
            <a:xfrm flipH="1">
              <a:off x="2448" y="624"/>
              <a:ext cx="528" cy="72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72" name="Google Shape;172;p19"/>
            <p:cNvCxnSpPr/>
            <p:nvPr/>
          </p:nvCxnSpPr>
          <p:spPr>
            <a:xfrm>
              <a:off x="2976" y="624"/>
              <a:ext cx="1344" cy="672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73" name="Google Shape;173;p19"/>
            <p:cNvSpPr txBox="1"/>
            <p:nvPr/>
          </p:nvSpPr>
          <p:spPr>
            <a:xfrm>
              <a:off x="2784" y="2256"/>
              <a:ext cx="1344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GOURAUD SHADING</a:t>
              </a:r>
              <a:endParaRPr b="0" i="0" sz="1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Interpolate intensity</a:t>
              </a:r>
              <a:endParaRPr/>
            </a:p>
          </p:txBody>
        </p:sp>
        <p:sp>
          <p:nvSpPr>
            <p:cNvPr id="174" name="Google Shape;174;p19"/>
            <p:cNvSpPr txBox="1"/>
            <p:nvPr/>
          </p:nvSpPr>
          <p:spPr>
            <a:xfrm>
              <a:off x="4272" y="2256"/>
              <a:ext cx="1392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PHONG SHADING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1" i="1" lang="en-US" sz="1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Interpolate surface normal</a:t>
              </a:r>
              <a:endParaRPr/>
            </a:p>
          </p:txBody>
        </p:sp>
        <p:cxnSp>
          <p:nvCxnSpPr>
            <p:cNvPr id="175" name="Google Shape;175;p19"/>
            <p:cNvCxnSpPr/>
            <p:nvPr/>
          </p:nvCxnSpPr>
          <p:spPr>
            <a:xfrm flipH="1">
              <a:off x="3504" y="1872"/>
              <a:ext cx="720" cy="38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76" name="Google Shape;176;p19"/>
            <p:cNvCxnSpPr/>
            <p:nvPr/>
          </p:nvCxnSpPr>
          <p:spPr>
            <a:xfrm>
              <a:off x="4224" y="1872"/>
              <a:ext cx="720" cy="38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pic>
          <p:nvPicPr>
            <p:cNvPr descr="an06f39" id="177" name="Google Shape;177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2" y="1968"/>
              <a:ext cx="1104" cy="1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06f17" id="178" name="Google Shape;178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64" y="2736"/>
              <a:ext cx="1115" cy="1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06f40" id="179" name="Google Shape;17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80" y="2736"/>
              <a:ext cx="1161" cy="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9"/>
            <p:cNvSpPr/>
            <p:nvPr/>
          </p:nvSpPr>
          <p:spPr>
            <a:xfrm>
              <a:off x="288" y="2016"/>
              <a:ext cx="1056" cy="100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144" y="1440"/>
              <a:ext cx="1454" cy="3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33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CONSTANT SHADING</a:t>
              </a:r>
              <a:endParaRPr b="0" i="0" sz="16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None/>
              </a:pPr>
              <a:r>
                <a:rPr b="1" i="1" lang="en-US" sz="16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 Shading</a:t>
              </a:r>
              <a:endParaRPr/>
            </a:p>
          </p:txBody>
        </p:sp>
        <p:cxnSp>
          <p:nvCxnSpPr>
            <p:cNvPr id="182" name="Google Shape;182;p19"/>
            <p:cNvCxnSpPr/>
            <p:nvPr/>
          </p:nvCxnSpPr>
          <p:spPr>
            <a:xfrm flipH="1">
              <a:off x="960" y="624"/>
              <a:ext cx="2016" cy="72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304800" y="2819400"/>
            <a:ext cx="2822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191" name="Google Shape;191;p20"/>
          <p:cNvSpPr txBox="1"/>
          <p:nvPr/>
        </p:nvSpPr>
        <p:spPr>
          <a:xfrm>
            <a:off x="4114800" y="2895600"/>
            <a:ext cx="3200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 SHADING</a:t>
            </a:r>
            <a:endParaRPr/>
          </a:p>
        </p:txBody>
      </p:sp>
      <p:grpSp>
        <p:nvGrpSpPr>
          <p:cNvPr id="192" name="Google Shape;192;p20"/>
          <p:cNvGrpSpPr/>
          <p:nvPr/>
        </p:nvGrpSpPr>
        <p:grpSpPr>
          <a:xfrm>
            <a:off x="2590800" y="2286000"/>
            <a:ext cx="2895600" cy="609600"/>
            <a:chOff x="1536" y="1440"/>
            <a:chExt cx="1824" cy="672"/>
          </a:xfrm>
        </p:grpSpPr>
        <p:cxnSp>
          <p:nvCxnSpPr>
            <p:cNvPr id="193" name="Google Shape;193;p20"/>
            <p:cNvCxnSpPr/>
            <p:nvPr/>
          </p:nvCxnSpPr>
          <p:spPr>
            <a:xfrm flipH="1">
              <a:off x="1536" y="1440"/>
              <a:ext cx="960" cy="672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94" name="Google Shape;194;p20"/>
            <p:cNvCxnSpPr/>
            <p:nvPr/>
          </p:nvCxnSpPr>
          <p:spPr>
            <a:xfrm>
              <a:off x="2496" y="1440"/>
              <a:ext cx="864" cy="65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195" name="Google Shape;195;p20"/>
          <p:cNvSpPr txBox="1"/>
          <p:nvPr/>
        </p:nvSpPr>
        <p:spPr>
          <a:xfrm>
            <a:off x="3505200" y="3886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6248400" y="3886200"/>
            <a:ext cx="220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cxnSp>
        <p:nvCxnSpPr>
          <p:cNvPr id="197" name="Google Shape;197;p20"/>
          <p:cNvCxnSpPr/>
          <p:nvPr/>
        </p:nvCxnSpPr>
        <p:spPr>
          <a:xfrm flipH="1">
            <a:off x="4648200" y="3200400"/>
            <a:ext cx="1143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198" name="Google Shape;198;p20"/>
          <p:cNvCxnSpPr/>
          <p:nvPr/>
        </p:nvCxnSpPr>
        <p:spPr>
          <a:xfrm>
            <a:off x="5791200" y="3200400"/>
            <a:ext cx="1143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pic>
        <p:nvPicPr>
          <p:cNvPr id="199" name="Google Shape;1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04800"/>
            <a:ext cx="2895600" cy="19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2819400" y="0"/>
            <a:ext cx="2822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SHADING</a:t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124200"/>
            <a:ext cx="2819400" cy="19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4191000"/>
            <a:ext cx="27432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4191000"/>
            <a:ext cx="2895600" cy="19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6019800" y="457200"/>
            <a:ext cx="2894012" cy="20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Effects of different shading techniques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304800" y="2819400"/>
            <a:ext cx="2822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SHADING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4114800" y="2895600"/>
            <a:ext cx="32004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INTERPOLATION SHADING</a:t>
            </a:r>
            <a:endParaRPr/>
          </a:p>
        </p:txBody>
      </p:sp>
      <p:grpSp>
        <p:nvGrpSpPr>
          <p:cNvPr id="214" name="Google Shape;214;p21"/>
          <p:cNvGrpSpPr/>
          <p:nvPr/>
        </p:nvGrpSpPr>
        <p:grpSpPr>
          <a:xfrm>
            <a:off x="2590800" y="2286000"/>
            <a:ext cx="2895600" cy="609600"/>
            <a:chOff x="1536" y="1440"/>
            <a:chExt cx="1824" cy="672"/>
          </a:xfrm>
        </p:grpSpPr>
        <p:cxnSp>
          <p:nvCxnSpPr>
            <p:cNvPr id="215" name="Google Shape;215;p21"/>
            <p:cNvCxnSpPr/>
            <p:nvPr/>
          </p:nvCxnSpPr>
          <p:spPr>
            <a:xfrm flipH="1">
              <a:off x="1536" y="1440"/>
              <a:ext cx="960" cy="672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2496" y="1440"/>
              <a:ext cx="864" cy="654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217" name="Google Shape;217;p21"/>
          <p:cNvSpPr txBox="1"/>
          <p:nvPr/>
        </p:nvSpPr>
        <p:spPr>
          <a:xfrm>
            <a:off x="3505200" y="38862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SHADING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6248400" y="3886200"/>
            <a:ext cx="2209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33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SHADING</a:t>
            </a:r>
            <a:endParaRPr/>
          </a:p>
        </p:txBody>
      </p:sp>
      <p:cxnSp>
        <p:nvCxnSpPr>
          <p:cNvPr id="219" name="Google Shape;219;p21"/>
          <p:cNvCxnSpPr/>
          <p:nvPr/>
        </p:nvCxnSpPr>
        <p:spPr>
          <a:xfrm flipH="1">
            <a:off x="4648200" y="3200400"/>
            <a:ext cx="1143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220" name="Google Shape;220;p21"/>
          <p:cNvCxnSpPr/>
          <p:nvPr/>
        </p:nvCxnSpPr>
        <p:spPr>
          <a:xfrm>
            <a:off x="5791200" y="3200400"/>
            <a:ext cx="1143000" cy="60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21" name="Google Shape;221;p21"/>
          <p:cNvSpPr txBox="1"/>
          <p:nvPr/>
        </p:nvSpPr>
        <p:spPr>
          <a:xfrm>
            <a:off x="2819400" y="0"/>
            <a:ext cx="2822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MODEL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6019800" y="457200"/>
            <a:ext cx="2894012" cy="2041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Effects of different shading techniques</a:t>
            </a:r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81000"/>
            <a:ext cx="28956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4419600"/>
            <a:ext cx="2895600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048000"/>
            <a:ext cx="3276600" cy="21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3200" y="4343400"/>
            <a:ext cx="34290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/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/>
          </a:p>
        </p:txBody>
      </p:sp>
      <p:sp>
        <p:nvSpPr>
          <p:cNvPr id="232" name="Google Shape;232;p22"/>
          <p:cNvSpPr txBox="1"/>
          <p:nvPr/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Graphics</a:t>
            </a:r>
            <a:endParaRPr/>
          </a:p>
        </p:txBody>
      </p:sp>
      <p:sp>
        <p:nvSpPr>
          <p:cNvPr id="233" name="Google Shape;233;p22"/>
          <p:cNvSpPr txBox="1"/>
          <p:nvPr/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34" name="Google Shape;234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imes New Roman"/>
              <a:buNone/>
            </a:pPr>
            <a:r>
              <a:rPr b="0" i="0" lang="en-US" sz="4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Shading Models</a:t>
            </a:r>
            <a:endParaRPr/>
          </a:p>
        </p:txBody>
      </p:sp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start to look at shading or rendering methods commonly used in computer graphics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surface shading/rendering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Faceted surface shading/rendering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Gouraud surface shading/rendering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Phong surface shading/rendering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